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4" r:id="rId9"/>
    <p:sldId id="267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Legal Issues related to OUD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Jay Chaudhary, JD</a:t>
            </a:r>
          </a:p>
          <a:p>
            <a:r>
              <a:rPr lang="en-US" dirty="0" smtClean="0"/>
              <a:t>jay.chaudhary@ilsi.net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5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Directives for SUD: a new frontier?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Generally: POA, Healthcare POA, Living Will</a:t>
            </a:r>
          </a:p>
          <a:p>
            <a:r>
              <a:rPr lang="en-US" dirty="0" smtClean="0"/>
              <a:t>Psychiatric Advance Directives</a:t>
            </a:r>
          </a:p>
          <a:p>
            <a:pPr lvl="1"/>
            <a:r>
              <a:rPr lang="en-US" dirty="0" smtClean="0"/>
              <a:t>Instructive PAD: gives instructions about the specific mental health treatment a person wants should he or she experience a psychiatric crisis</a:t>
            </a:r>
          </a:p>
          <a:p>
            <a:pPr lvl="2"/>
            <a:r>
              <a:rPr lang="en-US" dirty="0" smtClean="0"/>
              <a:t>Wishes can be overridden for health or practical reasons</a:t>
            </a:r>
          </a:p>
          <a:p>
            <a:pPr lvl="1"/>
            <a:r>
              <a:rPr lang="en-US" dirty="0" smtClean="0"/>
              <a:t>Proxy PAD: names a healthcare proxy or agent to make treatment decisions</a:t>
            </a:r>
          </a:p>
          <a:p>
            <a:r>
              <a:rPr lang="en-US" dirty="0" smtClean="0"/>
              <a:t>Advance directives for substance use</a:t>
            </a:r>
          </a:p>
          <a:p>
            <a:pPr lvl="1"/>
            <a:r>
              <a:rPr lang="en-US" dirty="0" smtClean="0"/>
              <a:t>Not codified anywhere</a:t>
            </a:r>
          </a:p>
          <a:p>
            <a:pPr lvl="2"/>
            <a:r>
              <a:rPr lang="en-US" dirty="0" smtClean="0"/>
              <a:t>Being studied by FL legislature</a:t>
            </a:r>
          </a:p>
          <a:p>
            <a:pPr lvl="1"/>
            <a:r>
              <a:rPr lang="en-US" dirty="0" smtClean="0"/>
              <a:t>Could be a useful tool, some ideas for provisions:</a:t>
            </a:r>
          </a:p>
          <a:p>
            <a:pPr lvl="2"/>
            <a:r>
              <a:rPr lang="en-US" dirty="0" smtClean="0"/>
              <a:t>Proxies</a:t>
            </a:r>
          </a:p>
          <a:p>
            <a:pPr lvl="2"/>
            <a:r>
              <a:rPr lang="en-US" dirty="0" smtClean="0"/>
              <a:t>Individuals that hinder or negatively impact recovery</a:t>
            </a:r>
          </a:p>
          <a:p>
            <a:pPr lvl="1"/>
            <a:r>
              <a:rPr lang="en-US" dirty="0" smtClean="0"/>
              <a:t>Brand new area—open for examination and creativity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681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role as a provider</a:t>
            </a:r>
          </a:p>
          <a:p>
            <a:pPr lvl="1"/>
            <a:r>
              <a:rPr lang="en-US" dirty="0" smtClean="0"/>
              <a:t>You are in the best position to advocate and educate for patients</a:t>
            </a:r>
          </a:p>
          <a:p>
            <a:pPr lvl="1"/>
            <a:r>
              <a:rPr lang="en-US" dirty="0" smtClean="0"/>
              <a:t>Anytime a patient is treated in any way other than an individual with a chronic medical condition, you can step in</a:t>
            </a:r>
          </a:p>
          <a:p>
            <a:r>
              <a:rPr lang="en-US" dirty="0" smtClean="0"/>
              <a:t>Medical-Legal Partnership Model</a:t>
            </a:r>
          </a:p>
          <a:p>
            <a:pPr lvl="1"/>
            <a:r>
              <a:rPr lang="en-US" dirty="0" smtClean="0"/>
              <a:t>Embeds attorneys as part of treatment team to include legal services as a recovery support service</a:t>
            </a:r>
          </a:p>
          <a:p>
            <a:pPr lvl="1"/>
            <a:r>
              <a:rPr lang="en-US" dirty="0" smtClean="0"/>
              <a:t>SUD MLP is in nascent stage</a:t>
            </a:r>
          </a:p>
          <a:p>
            <a:pPr lvl="1"/>
            <a:r>
              <a:rPr lang="en-US" dirty="0"/>
              <a:t>More info: http://medical-legalpartnership.org/mlp-resources/opioid-crisis-brief/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21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Overview/Disclaimers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DISCLAIMERS</a:t>
            </a:r>
          </a:p>
          <a:p>
            <a:pPr lvl="1"/>
            <a:r>
              <a:rPr lang="en-US" dirty="0" smtClean="0"/>
              <a:t>NOT LEGAL ADVICE</a:t>
            </a:r>
          </a:p>
          <a:p>
            <a:pPr lvl="1"/>
            <a:r>
              <a:rPr lang="en-US" dirty="0" smtClean="0"/>
              <a:t>Meant to be “quick-hitters” on variety of topics</a:t>
            </a:r>
          </a:p>
          <a:p>
            <a:pPr lvl="1"/>
            <a:r>
              <a:rPr lang="en-US" dirty="0" smtClean="0"/>
              <a:t>Will not cover DATA Waiver issues—see previous presentation</a:t>
            </a:r>
          </a:p>
          <a:p>
            <a:pPr lvl="1"/>
            <a:r>
              <a:rPr lang="en-US" dirty="0" smtClean="0"/>
              <a:t>Will also not cover HIPAA/Healthcare privacy issues—too complex for short didactic</a:t>
            </a:r>
          </a:p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Discrimination/Civil Rights </a:t>
            </a:r>
          </a:p>
          <a:p>
            <a:pPr lvl="1"/>
            <a:r>
              <a:rPr lang="en-US" dirty="0" smtClean="0"/>
              <a:t>Drug Courts/Criminal Justice</a:t>
            </a:r>
          </a:p>
          <a:p>
            <a:pPr lvl="1"/>
            <a:r>
              <a:rPr lang="en-US" dirty="0" smtClean="0"/>
              <a:t>Social Security Disability</a:t>
            </a:r>
          </a:p>
          <a:p>
            <a:pPr lvl="1"/>
            <a:r>
              <a:rPr lang="en-US" dirty="0" smtClean="0"/>
              <a:t>Family Law/DCS</a:t>
            </a:r>
          </a:p>
          <a:p>
            <a:pPr lvl="1"/>
            <a:r>
              <a:rPr lang="en-US" dirty="0" smtClean="0"/>
              <a:t>Expungements/Specialized Driving </a:t>
            </a:r>
            <a:r>
              <a:rPr lang="en-US" dirty="0" err="1" smtClean="0"/>
              <a:t>Priveleges</a:t>
            </a:r>
            <a:endParaRPr lang="en-US" dirty="0" smtClean="0"/>
          </a:p>
          <a:p>
            <a:pPr lvl="1"/>
            <a:r>
              <a:rPr lang="en-US" dirty="0" smtClean="0"/>
              <a:t>Advance Directives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3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Discrimination/Civil Rights of SUD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components</a:t>
            </a:r>
          </a:p>
          <a:p>
            <a:pPr lvl="1"/>
            <a:r>
              <a:rPr lang="en-US" dirty="0" smtClean="0"/>
              <a:t>“Discrimination”</a:t>
            </a:r>
          </a:p>
          <a:p>
            <a:pPr lvl="2"/>
            <a:r>
              <a:rPr lang="en-US" dirty="0" smtClean="0"/>
              <a:t>Adverse treatment </a:t>
            </a:r>
            <a:r>
              <a:rPr lang="en-US" u="sng" dirty="0" smtClean="0"/>
              <a:t>because of</a:t>
            </a:r>
            <a:r>
              <a:rPr lang="en-US" dirty="0"/>
              <a:t> </a:t>
            </a:r>
            <a:r>
              <a:rPr lang="en-US" dirty="0" smtClean="0"/>
              <a:t>protected class, including disability</a:t>
            </a:r>
          </a:p>
          <a:p>
            <a:pPr lvl="1"/>
            <a:r>
              <a:rPr lang="en-US" dirty="0" smtClean="0"/>
              <a:t>“Reasonable Accommodation”</a:t>
            </a:r>
          </a:p>
          <a:p>
            <a:r>
              <a:rPr lang="en-US" dirty="0" smtClean="0"/>
              <a:t>SUD is a protected “disability” under civil rights laws (ADA/FHA) IF person is in active treatment AND “not currently engaging in </a:t>
            </a:r>
            <a:r>
              <a:rPr lang="en-US" u="sng" dirty="0" smtClean="0"/>
              <a:t>illegal</a:t>
            </a:r>
            <a:r>
              <a:rPr lang="en-US" dirty="0" smtClean="0"/>
              <a:t> use of drugs”</a:t>
            </a:r>
          </a:p>
          <a:p>
            <a:pPr lvl="1"/>
            <a:r>
              <a:rPr lang="en-US" dirty="0" smtClean="0"/>
              <a:t>What “currently” means is unclear</a:t>
            </a:r>
          </a:p>
          <a:p>
            <a:pPr lvl="1"/>
            <a:r>
              <a:rPr lang="en-US" dirty="0" smtClean="0"/>
              <a:t>Note: Healthcare providers generally cannot discriminate on the basis of current use of illegal drugs</a:t>
            </a:r>
          </a:p>
          <a:p>
            <a:pPr lvl="1"/>
            <a:r>
              <a:rPr lang="en-US" dirty="0" smtClean="0"/>
              <a:t>Employers/landlords (and many others) cannot take adverse actions on the basis of the disability</a:t>
            </a:r>
          </a:p>
          <a:p>
            <a:r>
              <a:rPr lang="en-US" dirty="0" smtClean="0"/>
              <a:t>Can an employer require disclosure of prescriptions/medical treatment?</a:t>
            </a:r>
          </a:p>
          <a:p>
            <a:pPr lvl="1"/>
            <a:r>
              <a:rPr lang="en-US" dirty="0" smtClean="0"/>
              <a:t>Before job offer, no, unless it is directly related to job duties</a:t>
            </a:r>
          </a:p>
          <a:p>
            <a:pPr lvl="1"/>
            <a:r>
              <a:rPr lang="en-US" dirty="0" smtClean="0"/>
              <a:t>After job offer, but before employment, yes, but only if the same inquiries are made of all employees</a:t>
            </a:r>
          </a:p>
          <a:p>
            <a:pPr lvl="1"/>
            <a:r>
              <a:rPr lang="en-US" dirty="0" smtClean="0"/>
              <a:t>Once someone is working, only if job-related and “consistent with business necessity”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7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Discrimination/Civil Rights of SUD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FMLA applies to substance abuse treatment, but be careful of </a:t>
            </a:r>
            <a:r>
              <a:rPr lang="en-US" dirty="0" err="1" smtClean="0"/>
              <a:t>pretextual</a:t>
            </a:r>
            <a:r>
              <a:rPr lang="en-US" dirty="0" smtClean="0"/>
              <a:t> adverse actions</a:t>
            </a:r>
          </a:p>
          <a:p>
            <a:r>
              <a:rPr lang="en-US" dirty="0" smtClean="0"/>
              <a:t>Specific Considerations with MAT</a:t>
            </a:r>
          </a:p>
          <a:p>
            <a:pPr lvl="1"/>
            <a:r>
              <a:rPr lang="en-US" dirty="0" smtClean="0"/>
              <a:t>NTP: Reasonable Accommodation from Employer to participate in treatment</a:t>
            </a:r>
          </a:p>
          <a:p>
            <a:pPr lvl="1"/>
            <a:r>
              <a:rPr lang="en-US" dirty="0" smtClean="0"/>
              <a:t>Recovery Homes prohibiting MAT</a:t>
            </a:r>
          </a:p>
          <a:p>
            <a:pPr lvl="2"/>
            <a:r>
              <a:rPr lang="en-US" dirty="0" smtClean="0"/>
              <a:t>Unwilling vs. not-equipped</a:t>
            </a:r>
          </a:p>
          <a:p>
            <a:pPr lvl="1"/>
            <a:r>
              <a:rPr lang="en-US" dirty="0" smtClean="0"/>
              <a:t>Professional Licenses (including Nursing)	</a:t>
            </a:r>
          </a:p>
          <a:p>
            <a:pPr lvl="2"/>
            <a:r>
              <a:rPr lang="en-US" dirty="0" smtClean="0"/>
              <a:t>Outright rule banning probably violates ADA, but as far as can be ascertained IN does not allow MAT patients to obtain/maintain license</a:t>
            </a:r>
          </a:p>
          <a:p>
            <a:pPr lvl="2"/>
            <a:r>
              <a:rPr lang="en-US" dirty="0" smtClean="0"/>
              <a:t>Other licenses vary</a:t>
            </a:r>
          </a:p>
          <a:p>
            <a:pPr lvl="3"/>
            <a:r>
              <a:rPr lang="en-US" dirty="0" smtClean="0"/>
              <a:t>CDL license holders cannot be on methadone</a:t>
            </a:r>
          </a:p>
          <a:p>
            <a:r>
              <a:rPr lang="en-US" dirty="0" smtClean="0"/>
              <a:t>In general with discrimination claims—major proof/evidence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03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Drug Courts/Criminal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theory, drug courts are meant to be less punitive and encourage treatment</a:t>
            </a:r>
          </a:p>
          <a:p>
            <a:r>
              <a:rPr lang="en-US" dirty="0" smtClean="0"/>
              <a:t>In practice, completely dependent on judge/prosecutor</a:t>
            </a:r>
          </a:p>
          <a:p>
            <a:r>
              <a:rPr lang="en-US" dirty="0" smtClean="0"/>
              <a:t>“diversion” program—diversion from more serious/traditional punishments</a:t>
            </a:r>
          </a:p>
          <a:p>
            <a:pPr lvl="1"/>
            <a:r>
              <a:rPr lang="en-US" dirty="0" smtClean="0"/>
              <a:t>Considered a “privilege”</a:t>
            </a:r>
          </a:p>
          <a:p>
            <a:r>
              <a:rPr lang="en-US" dirty="0" smtClean="0"/>
              <a:t>Best practice: “Sanction schedule”</a:t>
            </a:r>
          </a:p>
          <a:p>
            <a:pPr lvl="1"/>
            <a:r>
              <a:rPr lang="en-US" dirty="0" smtClean="0"/>
              <a:t>Graduated sanctions for missing treatment or failed drug test, eventually resulting in jail time</a:t>
            </a:r>
          </a:p>
          <a:p>
            <a:pPr lvl="1"/>
            <a:r>
              <a:rPr lang="en-US" dirty="0" smtClean="0"/>
              <a:t>Ultimately is up to the judge</a:t>
            </a:r>
          </a:p>
          <a:p>
            <a:r>
              <a:rPr lang="en-US" dirty="0" smtClean="0"/>
              <a:t>Much more serious: Failure to Appear for Court 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35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Courts/Criminal Justice </a:t>
            </a:r>
            <a:r>
              <a:rPr lang="en-US" dirty="0" smtClean="0"/>
              <a:t>System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DUI risks</a:t>
            </a:r>
          </a:p>
          <a:p>
            <a:pPr lvl="1"/>
            <a:r>
              <a:rPr lang="en-US" dirty="0" smtClean="0"/>
              <a:t>Methadone: Yes, but it is a defense if it was prescribed and done under appropriate supervision</a:t>
            </a:r>
          </a:p>
          <a:p>
            <a:pPr lvl="1"/>
            <a:r>
              <a:rPr lang="en-US" dirty="0" smtClean="0"/>
              <a:t>Buprenorphine/Naltrexone: No </a:t>
            </a:r>
          </a:p>
          <a:p>
            <a:r>
              <a:rPr lang="en-US" dirty="0" smtClean="0"/>
              <a:t>Providers are strongly encouraged to educate and participate with local drug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56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Security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Generally: disability substantially impairs you from working</a:t>
            </a:r>
          </a:p>
          <a:p>
            <a:r>
              <a:rPr lang="en-US" dirty="0" smtClean="0"/>
              <a:t>Addictions are not considered in this context</a:t>
            </a:r>
          </a:p>
          <a:p>
            <a:r>
              <a:rPr lang="en-US" dirty="0" smtClean="0"/>
              <a:t>To get disability with addictions, must show that, even if there was no addiction, other disabilities would prevent work</a:t>
            </a:r>
          </a:p>
          <a:p>
            <a:pPr lvl="1"/>
            <a:r>
              <a:rPr lang="en-US" dirty="0" smtClean="0"/>
              <a:t>Really important role for providers to explain interactions between addictions and other medical conditions, especially co-occurring mental illness</a:t>
            </a:r>
          </a:p>
          <a:p>
            <a:pPr lvl="1"/>
            <a:r>
              <a:rPr lang="en-US" dirty="0" smtClean="0"/>
              <a:t>Medical records usually aren’t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1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Family Law/DCS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Indiana DCS is overwhelmed, in large part due to OUD </a:t>
            </a:r>
          </a:p>
          <a:p>
            <a:pPr lvl="1"/>
            <a:r>
              <a:rPr lang="en-US" dirty="0" smtClean="0"/>
              <a:t>Quality/attitudes vary greatly by caseworker</a:t>
            </a:r>
          </a:p>
          <a:p>
            <a:pPr lvl="1"/>
            <a:r>
              <a:rPr lang="en-US" dirty="0" smtClean="0"/>
              <a:t>Real role for providers to explain nature/course of treatment to DCS and CHINS court</a:t>
            </a:r>
          </a:p>
          <a:p>
            <a:pPr lvl="1"/>
            <a:r>
              <a:rPr lang="en-US" dirty="0" smtClean="0"/>
              <a:t>Attitudes towards MAT vary greatly</a:t>
            </a:r>
          </a:p>
          <a:p>
            <a:r>
              <a:rPr lang="en-US" dirty="0" smtClean="0"/>
              <a:t>Other family law issues</a:t>
            </a:r>
          </a:p>
          <a:p>
            <a:pPr lvl="1"/>
            <a:r>
              <a:rPr lang="en-US" dirty="0" smtClean="0"/>
              <a:t>Busting the myth of the “notarized statement”</a:t>
            </a:r>
          </a:p>
          <a:p>
            <a:pPr lvl="2"/>
            <a:r>
              <a:rPr lang="en-US" dirty="0" smtClean="0"/>
              <a:t>Only court order can change custody/child support</a:t>
            </a:r>
          </a:p>
          <a:p>
            <a:pPr lvl="2"/>
            <a:r>
              <a:rPr lang="en-US" dirty="0" smtClean="0"/>
              <a:t>Common situation: both parents are individuals with SUD, one enters recovery and assumes primary care of the child, but parties never formally changes custody</a:t>
            </a:r>
          </a:p>
          <a:p>
            <a:pPr lvl="1"/>
            <a:r>
              <a:rPr lang="en-US" dirty="0" smtClean="0"/>
              <a:t>Standby guardianship/third party POA</a:t>
            </a:r>
          </a:p>
          <a:p>
            <a:pPr lvl="1"/>
            <a:r>
              <a:rPr lang="en-US" dirty="0" smtClean="0"/>
              <a:t>Grandparents taking over custody (BIG issue)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89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Expungements/Drivers License Suspensions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Expungements: after certain period has passed, can apply to have record expunged</a:t>
            </a:r>
          </a:p>
          <a:p>
            <a:pPr lvl="1"/>
            <a:r>
              <a:rPr lang="en-US" dirty="0" smtClean="0"/>
              <a:t>Generally, 5 years if only misdemeanors and 8 years if there are any felonies</a:t>
            </a:r>
          </a:p>
          <a:p>
            <a:pPr lvl="1"/>
            <a:r>
              <a:rPr lang="en-US" dirty="0" smtClean="0"/>
              <a:t>Effect: person should be treated as if they were never convicted</a:t>
            </a:r>
          </a:p>
          <a:p>
            <a:r>
              <a:rPr lang="en-US" dirty="0" smtClean="0"/>
              <a:t>Specialized Driving Privileges</a:t>
            </a:r>
          </a:p>
          <a:p>
            <a:pPr lvl="1"/>
            <a:r>
              <a:rPr lang="en-US" dirty="0" smtClean="0"/>
              <a:t>For any reason, including multiple OWIs, HTV, Child Support, Failure to provide insurance,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Can be as restrictive as court wants (certain hours, only to work and back, </a:t>
            </a:r>
            <a:r>
              <a:rPr lang="en-US" dirty="0" err="1" smtClean="0"/>
              <a:t>etc</a:t>
            </a:r>
            <a:r>
              <a:rPr lang="en-US" dirty="0" smtClean="0"/>
              <a:t>) or without restrictions</a:t>
            </a:r>
          </a:p>
          <a:p>
            <a:pPr lvl="1"/>
            <a:r>
              <a:rPr lang="en-US" dirty="0" smtClean="0"/>
              <a:t>Completely up to the court—evidence of treatment compliance is key</a:t>
            </a:r>
          </a:p>
          <a:p>
            <a:pPr lvl="1"/>
            <a:r>
              <a:rPr lang="en-US" dirty="0" smtClean="0"/>
              <a:t>Important: no SDP if suspension was based on refusal to take chemical test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128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1122</TotalTime>
  <Words>827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Legal Issues related to OUD Treatment</vt:lpstr>
      <vt:lpstr>Overview/Disclaimers </vt:lpstr>
      <vt:lpstr>Discrimination/Civil Rights of SUD patients</vt:lpstr>
      <vt:lpstr>Discrimination/Civil Rights of SUD patients</vt:lpstr>
      <vt:lpstr>Drug Courts/Criminal Justice System</vt:lpstr>
      <vt:lpstr>Drug Courts/Criminal Justice System (cont.)</vt:lpstr>
      <vt:lpstr>Social Security Disability</vt:lpstr>
      <vt:lpstr>Family Law/DCS</vt:lpstr>
      <vt:lpstr>Expungements/Drivers License Suspensions</vt:lpstr>
      <vt:lpstr>Advance Directives for SUD: a new frontier?</vt:lpstr>
      <vt:lpstr>Final Thoughts</vt:lpstr>
    </vt:vector>
  </TitlesOfParts>
  <Company>ILSI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Issues related to OUD Treatment</dc:title>
  <dc:creator>jay.chaudhary</dc:creator>
  <cp:lastModifiedBy>Kelley, Kristen Anne</cp:lastModifiedBy>
  <cp:revision>25</cp:revision>
  <dcterms:created xsi:type="dcterms:W3CDTF">2018-04-17T13:07:59Z</dcterms:created>
  <dcterms:modified xsi:type="dcterms:W3CDTF">2018-04-18T13:42:17Z</dcterms:modified>
</cp:coreProperties>
</file>